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32399288" cy="43200638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A9EA"/>
    <a:srgbClr val="907CD7"/>
    <a:srgbClr val="9C8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33" d="100"/>
          <a:sy n="33" d="100"/>
        </p:scale>
        <p:origin x="1500" y="-41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dirty="0"/>
              <a:t>[</a:t>
            </a:r>
            <a:r>
              <a:rPr dirty="0" err="1"/>
              <a:t>Orientações</a:t>
            </a:r>
            <a:r>
              <a:rPr dirty="0"/>
              <a:t> para </a:t>
            </a:r>
            <a:r>
              <a:rPr dirty="0" err="1"/>
              <a:t>confecção</a:t>
            </a:r>
            <a:r>
              <a:rPr dirty="0"/>
              <a:t>]</a:t>
            </a:r>
          </a:p>
          <a:p>
            <a:r>
              <a:rPr dirty="0"/>
              <a:t>1. O </a:t>
            </a:r>
            <a:r>
              <a:rPr dirty="0" err="1"/>
              <a:t>pôster</a:t>
            </a:r>
            <a:r>
              <a:rPr dirty="0"/>
              <a:t> </a:t>
            </a:r>
            <a:r>
              <a:rPr dirty="0" err="1"/>
              <a:t>deverá</a:t>
            </a:r>
            <a:r>
              <a:rPr dirty="0"/>
              <a:t> </a:t>
            </a:r>
            <a:r>
              <a:rPr dirty="0" err="1"/>
              <a:t>medir</a:t>
            </a:r>
            <a:r>
              <a:rPr dirty="0"/>
              <a:t> 120 cm de </a:t>
            </a:r>
            <a:r>
              <a:rPr dirty="0" err="1"/>
              <a:t>altura</a:t>
            </a:r>
            <a:r>
              <a:rPr dirty="0"/>
              <a:t> × 90 cm de </a:t>
            </a:r>
            <a:r>
              <a:rPr dirty="0" err="1"/>
              <a:t>largura</a:t>
            </a:r>
            <a:r>
              <a:rPr dirty="0"/>
              <a:t> e </a:t>
            </a:r>
            <a:r>
              <a:rPr dirty="0" err="1"/>
              <a:t>poderá</a:t>
            </a:r>
            <a:r>
              <a:rPr dirty="0"/>
              <a:t> ser </a:t>
            </a:r>
            <a:r>
              <a:rPr dirty="0" err="1"/>
              <a:t>confeccionado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português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inglês</a:t>
            </a:r>
            <a:r>
              <a:rPr dirty="0"/>
              <a:t>.</a:t>
            </a:r>
          </a:p>
          <a:p>
            <a:r>
              <a:rPr dirty="0"/>
              <a:t>2. O </a:t>
            </a:r>
            <a:r>
              <a:rPr dirty="0" err="1"/>
              <a:t>pôster</a:t>
            </a:r>
            <a:r>
              <a:rPr dirty="0"/>
              <a:t> </a:t>
            </a:r>
            <a:r>
              <a:rPr dirty="0" err="1"/>
              <a:t>deverá</a:t>
            </a:r>
            <a:r>
              <a:rPr dirty="0"/>
              <a:t> ser </a:t>
            </a:r>
            <a:r>
              <a:rPr dirty="0" err="1"/>
              <a:t>confeccionado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formato</a:t>
            </a:r>
            <a:r>
              <a:rPr dirty="0"/>
              <a:t> vertical,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papel</a:t>
            </a:r>
            <a:r>
              <a:rPr dirty="0"/>
              <a:t> </a:t>
            </a:r>
            <a:r>
              <a:rPr dirty="0" err="1"/>
              <a:t>ou</a:t>
            </a:r>
            <a:r>
              <a:rPr dirty="0"/>
              <a:t> </a:t>
            </a:r>
            <a:r>
              <a:rPr dirty="0" err="1"/>
              <a:t>lona</a:t>
            </a:r>
            <a:r>
              <a:rPr dirty="0"/>
              <a:t>, </a:t>
            </a:r>
            <a:r>
              <a:rPr dirty="0" err="1"/>
              <a:t>contendo</a:t>
            </a:r>
            <a:r>
              <a:rPr dirty="0"/>
              <a:t> </a:t>
            </a:r>
            <a:r>
              <a:rPr dirty="0" err="1"/>
              <a:t>uma</a:t>
            </a:r>
            <a:r>
              <a:rPr dirty="0"/>
              <a:t> corda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parte</a:t>
            </a:r>
            <a:r>
              <a:rPr dirty="0"/>
              <a:t> superior para </a:t>
            </a:r>
            <a:r>
              <a:rPr dirty="0" err="1"/>
              <a:t>fixação</a:t>
            </a:r>
            <a:r>
              <a:rPr dirty="0"/>
              <a:t>.</a:t>
            </a:r>
          </a:p>
          <a:p>
            <a:r>
              <a:rPr dirty="0"/>
              <a:t>3. </a:t>
            </a:r>
            <a:r>
              <a:rPr dirty="0" err="1"/>
              <a:t>Não</a:t>
            </a:r>
            <a:r>
              <a:rPr dirty="0"/>
              <a:t> </a:t>
            </a:r>
            <a:r>
              <a:rPr dirty="0" err="1"/>
              <a:t>será</a:t>
            </a:r>
            <a:r>
              <a:rPr dirty="0"/>
              <a:t> </a:t>
            </a:r>
            <a:r>
              <a:rPr dirty="0" err="1"/>
              <a:t>permitido</a:t>
            </a:r>
            <a:r>
              <a:rPr dirty="0"/>
              <a:t> </a:t>
            </a:r>
            <a:r>
              <a:rPr dirty="0" err="1"/>
              <a:t>colar</a:t>
            </a:r>
            <a:r>
              <a:rPr dirty="0"/>
              <a:t> o material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estrutura</a:t>
            </a:r>
            <a:r>
              <a:rPr dirty="0"/>
              <a:t>; a </a:t>
            </a:r>
            <a:r>
              <a:rPr dirty="0" err="1"/>
              <a:t>instalação</a:t>
            </a:r>
            <a:r>
              <a:rPr dirty="0"/>
              <a:t> </a:t>
            </a:r>
            <a:r>
              <a:rPr dirty="0" err="1"/>
              <a:t>deverá</a:t>
            </a:r>
            <a:r>
              <a:rPr dirty="0"/>
              <a:t> ser </a:t>
            </a:r>
            <a:r>
              <a:rPr dirty="0" err="1"/>
              <a:t>feita</a:t>
            </a:r>
            <a:r>
              <a:rPr dirty="0"/>
              <a:t> </a:t>
            </a:r>
            <a:r>
              <a:rPr dirty="0" err="1"/>
              <a:t>utilizando</a:t>
            </a:r>
            <a:r>
              <a:rPr dirty="0"/>
              <a:t> </a:t>
            </a:r>
            <a:r>
              <a:rPr dirty="0" err="1"/>
              <a:t>os</a:t>
            </a:r>
            <a:r>
              <a:rPr dirty="0"/>
              <a:t> </a:t>
            </a:r>
            <a:r>
              <a:rPr dirty="0" err="1"/>
              <a:t>ganchos</a:t>
            </a:r>
            <a:r>
              <a:rPr dirty="0"/>
              <a:t> </a:t>
            </a:r>
            <a:r>
              <a:rPr dirty="0" err="1"/>
              <a:t>disponibilizados</a:t>
            </a:r>
            <a:r>
              <a:rPr dirty="0"/>
              <a:t>.</a:t>
            </a:r>
          </a:p>
          <a:p>
            <a:r>
              <a:rPr dirty="0"/>
              <a:t>4. A </a:t>
            </a:r>
            <a:r>
              <a:rPr dirty="0" err="1"/>
              <a:t>confecção</a:t>
            </a:r>
            <a:r>
              <a:rPr dirty="0"/>
              <a:t> do </a:t>
            </a:r>
            <a:r>
              <a:rPr dirty="0" err="1"/>
              <a:t>pôster</a:t>
            </a:r>
            <a:r>
              <a:rPr dirty="0"/>
              <a:t> é de </a:t>
            </a:r>
            <a:r>
              <a:rPr dirty="0" err="1"/>
              <a:t>responsabilidade</a:t>
            </a:r>
            <a:r>
              <a:rPr dirty="0"/>
              <a:t> do </a:t>
            </a:r>
            <a:r>
              <a:rPr dirty="0" err="1"/>
              <a:t>autor</a:t>
            </a:r>
            <a:r>
              <a:rPr dirty="0"/>
              <a:t>.</a:t>
            </a:r>
          </a:p>
          <a:p>
            <a:r>
              <a:rPr dirty="0"/>
              <a:t>[/</a:t>
            </a:r>
            <a:r>
              <a:rPr dirty="0" err="1"/>
              <a:t>Orientações</a:t>
            </a:r>
            <a:r>
              <a:rPr dirty="0"/>
              <a:t> para </a:t>
            </a:r>
            <a:r>
              <a:rPr dirty="0" err="1"/>
              <a:t>confecção</a:t>
            </a:r>
            <a:r>
              <a:rPr dirty="0"/>
              <a:t>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F5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Imagem 5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712" y="24965950"/>
            <a:ext cx="32400000" cy="18234689"/>
          </a:xfrm>
          <a:prstGeom prst="rect">
            <a:avLst/>
          </a:prstGeom>
        </p:spPr>
      </p:pic>
      <p:pic>
        <p:nvPicPr>
          <p:cNvPr id="56" name="Imagem 5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712" y="0"/>
            <a:ext cx="32400000" cy="18234689"/>
          </a:xfrm>
          <a:prstGeom prst="rect">
            <a:avLst/>
          </a:prstGeom>
        </p:spPr>
      </p:pic>
      <p:sp>
        <p:nvSpPr>
          <p:cNvPr id="3" name="poster-surface">
            <a:extLst>
              <a:ext uri="{FF2B5EF4-FFF2-40B4-BE49-F238E27FC236}">
                <a16:creationId xmlns:a16="http://schemas.microsoft.com/office/drawing/2014/main" id="{EDB911C5-987F-4405-8E55-44FAFDFFE639}"/>
              </a:ext>
            </a:extLst>
          </p:cNvPr>
          <p:cNvSpPr>
            <a:spLocks noGrp="1"/>
          </p:cNvSpPr>
          <p:nvPr/>
        </p:nvSpPr>
        <p:spPr>
          <a:xfrm>
            <a:off x="893045" y="6376064"/>
            <a:ext cx="30399750" cy="32766000"/>
          </a:xfrm>
          <a:prstGeom prst="roundRect">
            <a:avLst>
              <a:gd name="adj" fmla="val 251"/>
            </a:avLst>
          </a:prstGeom>
          <a:gradFill flip="none" rotWithShape="1">
            <a:gsLst>
              <a:gs pos="0">
                <a:srgbClr val="9C8ADD">
                  <a:alpha val="47000"/>
                </a:srgbClr>
              </a:gs>
              <a:gs pos="100000">
                <a:srgbClr val="B6A9EA">
                  <a:alpha val="43000"/>
                </a:srgbClr>
              </a:gs>
            </a:gsLst>
            <a:lin ang="18900000" scaled="1"/>
            <a:tileRect/>
          </a:gradFill>
          <a:ln w="28575">
            <a:solidFill>
              <a:srgbClr val="C7D9E8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pic>
        <p:nvPicPr>
          <p:cNvPr id="58" name="Imagem 5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34551" y="400050"/>
            <a:ext cx="7179648" cy="4762500"/>
          </a:xfrm>
          <a:prstGeom prst="rect">
            <a:avLst/>
          </a:prstGeom>
        </p:spPr>
      </p:pic>
      <p:pic>
        <p:nvPicPr>
          <p:cNvPr id="59" name="Imagem 58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28351875" y="857250"/>
            <a:ext cx="3048000" cy="3048000"/>
          </a:xfrm>
          <a:prstGeom prst="rect">
            <a:avLst/>
          </a:prstGeom>
        </p:spPr>
      </p:pic>
      <p:sp>
        <p:nvSpPr>
          <p:cNvPr id="6" name="poster-title">
            <a:extLst>
              <a:ext uri="{FF2B5EF4-FFF2-40B4-BE49-F238E27FC236}">
                <a16:creationId xmlns:a16="http://schemas.microsoft.com/office/drawing/2014/main" id="{6EF67498-6E4F-47E0-BE20-0C9E9CC1BAF0}"/>
              </a:ext>
            </a:extLst>
          </p:cNvPr>
          <p:cNvSpPr>
            <a:spLocks noGrp="1"/>
          </p:cNvSpPr>
          <p:nvPr/>
        </p:nvSpPr>
        <p:spPr>
          <a:xfrm>
            <a:off x="8001000" y="571500"/>
            <a:ext cx="200025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 fontScale="92747"/>
          </a:bodyPr>
          <a:lstStyle/>
          <a:p>
            <a:pPr algn="ctr">
              <a:defRPr sz="810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sz="810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TÍTULO DO TRABALHO </a:t>
            </a:r>
          </a:p>
        </p:txBody>
      </p:sp>
      <p:sp>
        <p:nvSpPr>
          <p:cNvPr id="7" name="title-rule">
            <a:extLst>
              <a:ext uri="{FF2B5EF4-FFF2-40B4-BE49-F238E27FC236}">
                <a16:creationId xmlns:a16="http://schemas.microsoft.com/office/drawing/2014/main" id="{4B93A891-F80A-415C-A3C3-899BF7096BC5}"/>
              </a:ext>
            </a:extLst>
          </p:cNvPr>
          <p:cNvSpPr>
            <a:spLocks noGrp="1"/>
          </p:cNvSpPr>
          <p:nvPr/>
        </p:nvSpPr>
        <p:spPr>
          <a:xfrm>
            <a:off x="12192000" y="2905125"/>
            <a:ext cx="11620500" cy="66675"/>
          </a:xfrm>
          <a:prstGeom prst="rect">
            <a:avLst/>
          </a:prstGeom>
          <a:solidFill>
            <a:srgbClr val="6F4AA5"/>
          </a:solidFill>
          <a:ln w="0">
            <a:noFill/>
            <a:prstDash val="solid"/>
          </a:ln>
        </p:spPr>
      </p:sp>
      <p:sp>
        <p:nvSpPr>
          <p:cNvPr id="8" name="authors">
            <a:extLst>
              <a:ext uri="{FF2B5EF4-FFF2-40B4-BE49-F238E27FC236}">
                <a16:creationId xmlns:a16="http://schemas.microsoft.com/office/drawing/2014/main" id="{7447BCC6-EEFD-4225-909A-0845D4B9403B}"/>
              </a:ext>
            </a:extLst>
          </p:cNvPr>
          <p:cNvSpPr>
            <a:spLocks noGrp="1"/>
          </p:cNvSpPr>
          <p:nvPr/>
        </p:nvSpPr>
        <p:spPr>
          <a:xfrm>
            <a:off x="8143875" y="3095625"/>
            <a:ext cx="19526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3000" b="1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3000" b="1">
                <a:solidFill>
                  <a:srgbClr val="183C62"/>
                </a:solidFill>
                <a:latin typeface="Aptos"/>
                <a:ea typeface="Aptos"/>
                <a:cs typeface="Aptos"/>
              </a:rPr>
              <a:t>Nome Sobrenome¹, Nome Sobrenome² / Firstname Lastname¹, Firstname Lastname²</a:t>
            </a:r>
          </a:p>
        </p:txBody>
      </p:sp>
      <p:sp>
        <p:nvSpPr>
          <p:cNvPr id="9" name="institutions">
            <a:extLst>
              <a:ext uri="{FF2B5EF4-FFF2-40B4-BE49-F238E27FC236}">
                <a16:creationId xmlns:a16="http://schemas.microsoft.com/office/drawing/2014/main" id="{2F6B85B7-C16F-4744-99CE-EBCF8DD01AF6}"/>
              </a:ext>
            </a:extLst>
          </p:cNvPr>
          <p:cNvSpPr>
            <a:spLocks noGrp="1"/>
          </p:cNvSpPr>
          <p:nvPr/>
        </p:nvSpPr>
        <p:spPr>
          <a:xfrm>
            <a:off x="8191500" y="3829050"/>
            <a:ext cx="19431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2175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175">
                <a:solidFill>
                  <a:srgbClr val="183C62"/>
                </a:solidFill>
                <a:latin typeface="Aptos"/>
                <a:ea typeface="Aptos"/>
                <a:cs typeface="Aptos"/>
              </a:rPr>
              <a:t>¹Instituição, Cidade, País  •  ²Instituição, Cidade, País</a:t>
            </a:r>
          </a:p>
        </p:txBody>
      </p:sp>
      <p:sp>
        <p:nvSpPr>
          <p:cNvPr id="10" name="presenting-author-contact">
            <a:extLst>
              <a:ext uri="{FF2B5EF4-FFF2-40B4-BE49-F238E27FC236}">
                <a16:creationId xmlns:a16="http://schemas.microsoft.com/office/drawing/2014/main" id="{A1049941-7BA8-4691-8E1A-33F1286FA0F3}"/>
              </a:ext>
            </a:extLst>
          </p:cNvPr>
          <p:cNvSpPr>
            <a:spLocks noGrp="1"/>
          </p:cNvSpPr>
          <p:nvPr/>
        </p:nvSpPr>
        <p:spPr>
          <a:xfrm>
            <a:off x="8191500" y="4457700"/>
            <a:ext cx="1943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 algn="ctr">
              <a:defRPr sz="1875">
                <a:solidFill>
                  <a:srgbClr val="5B748C"/>
                </a:solidFill>
                <a:latin typeface="Aptos"/>
                <a:ea typeface="Aptos"/>
                <a:cs typeface="Aptos"/>
              </a:defRPr>
            </a:pPr>
            <a:r>
              <a:rPr sz="1875">
                <a:solidFill>
                  <a:srgbClr val="5B748C"/>
                </a:solidFill>
                <a:latin typeface="Aptos"/>
                <a:ea typeface="Aptos"/>
                <a:cs typeface="Aptos"/>
              </a:rPr>
              <a:t>Autor(a) apresentador(a): nome@instituicao.br  •  ORCID: 0000-0000-0000-0000</a:t>
            </a:r>
          </a:p>
        </p:txBody>
      </p:sp>
      <p:sp>
        <p:nvSpPr>
          <p:cNvPr id="11" name="column-divider-1">
            <a:extLst>
              <a:ext uri="{FF2B5EF4-FFF2-40B4-BE49-F238E27FC236}">
                <a16:creationId xmlns:a16="http://schemas.microsoft.com/office/drawing/2014/main" id="{E6D10D62-5152-43F0-A08D-ACA3732F0022}"/>
              </a:ext>
            </a:extLst>
          </p:cNvPr>
          <p:cNvSpPr>
            <a:spLocks noGrp="1"/>
          </p:cNvSpPr>
          <p:nvPr/>
        </p:nvSpPr>
        <p:spPr>
          <a:xfrm>
            <a:off x="16465680" y="7527911"/>
            <a:ext cx="28575" cy="29527500"/>
          </a:xfrm>
          <a:prstGeom prst="rect">
            <a:avLst/>
          </a:prstGeom>
          <a:solidFill>
            <a:srgbClr val="C7D9E8"/>
          </a:solidFill>
          <a:ln w="0">
            <a:noFill/>
            <a:prstDash val="solid"/>
          </a:ln>
        </p:spPr>
      </p:sp>
      <p:sp>
        <p:nvSpPr>
          <p:cNvPr id="13" name="introduction-title">
            <a:extLst>
              <a:ext uri="{FF2B5EF4-FFF2-40B4-BE49-F238E27FC236}">
                <a16:creationId xmlns:a16="http://schemas.microsoft.com/office/drawing/2014/main" id="{53E534D3-C6F7-4986-9A27-B46F75847EE4}"/>
              </a:ext>
            </a:extLst>
          </p:cNvPr>
          <p:cNvSpPr>
            <a:spLocks noGrp="1"/>
          </p:cNvSpPr>
          <p:nvPr/>
        </p:nvSpPr>
        <p:spPr>
          <a:xfrm>
            <a:off x="1762125" y="6696075"/>
            <a:ext cx="92106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>
              <a:defRPr sz="315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sz="31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INTRODUÇÃO</a:t>
            </a:r>
          </a:p>
        </p:txBody>
      </p:sp>
      <p:sp>
        <p:nvSpPr>
          <p:cNvPr id="15" name="introduction-body">
            <a:extLst>
              <a:ext uri="{FF2B5EF4-FFF2-40B4-BE49-F238E27FC236}">
                <a16:creationId xmlns:a16="http://schemas.microsoft.com/office/drawing/2014/main" id="{7CF78BB6-5082-44F7-B41F-6671B662BF3A}"/>
              </a:ext>
            </a:extLst>
          </p:cNvPr>
          <p:cNvSpPr>
            <a:spLocks noGrp="1"/>
          </p:cNvSpPr>
          <p:nvPr/>
        </p:nvSpPr>
        <p:spPr>
          <a:xfrm>
            <a:off x="1762124" y="7434405"/>
            <a:ext cx="9210675" cy="3000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2325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Substitua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este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texto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por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uma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breve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contextualização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do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tema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e pela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justificativa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do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estudo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.</a:t>
            </a:r>
          </a:p>
          <a:p>
            <a:endParaRPr sz="2325" dirty="0">
              <a:solidFill>
                <a:srgbClr val="183C62"/>
              </a:solidFill>
              <a:latin typeface="Aptos"/>
              <a:ea typeface="Aptos"/>
              <a:cs typeface="Aptos"/>
            </a:endParaRPr>
          </a:p>
          <a:p>
            <a:pPr>
              <a:defRPr sz="2325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Apresente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somente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as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informações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essenciais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para a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compreensão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do </a:t>
            </a:r>
            <a:r>
              <a:rPr sz="23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trabalho</a:t>
            </a:r>
            <a:r>
              <a:rPr sz="23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.</a:t>
            </a:r>
          </a:p>
        </p:txBody>
      </p:sp>
      <p:sp>
        <p:nvSpPr>
          <p:cNvPr id="16" name="objective-title">
            <a:extLst>
              <a:ext uri="{FF2B5EF4-FFF2-40B4-BE49-F238E27FC236}">
                <a16:creationId xmlns:a16="http://schemas.microsoft.com/office/drawing/2014/main" id="{40E5FA87-EAE5-4BEB-A792-3A78C7DB2253}"/>
              </a:ext>
            </a:extLst>
          </p:cNvPr>
          <p:cNvSpPr>
            <a:spLocks noGrp="1"/>
          </p:cNvSpPr>
          <p:nvPr/>
        </p:nvSpPr>
        <p:spPr>
          <a:xfrm>
            <a:off x="1762125" y="10715625"/>
            <a:ext cx="92106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>
              <a:defRPr sz="315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sz="31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OBJETIVO</a:t>
            </a:r>
          </a:p>
        </p:txBody>
      </p:sp>
      <p:sp>
        <p:nvSpPr>
          <p:cNvPr id="18" name="objective-body">
            <a:extLst>
              <a:ext uri="{FF2B5EF4-FFF2-40B4-BE49-F238E27FC236}">
                <a16:creationId xmlns:a16="http://schemas.microsoft.com/office/drawing/2014/main" id="{57C826EC-A969-49A8-BF13-8E2FA243F37D}"/>
              </a:ext>
            </a:extLst>
          </p:cNvPr>
          <p:cNvSpPr>
            <a:spLocks noGrp="1"/>
          </p:cNvSpPr>
          <p:nvPr/>
        </p:nvSpPr>
        <p:spPr>
          <a:xfrm>
            <a:off x="1762125" y="11572875"/>
            <a:ext cx="9210675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255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Descreva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o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objetivo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principal do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estudo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em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uma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frase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direta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e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mensurável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.</a:t>
            </a:r>
          </a:p>
        </p:txBody>
      </p:sp>
      <p:sp>
        <p:nvSpPr>
          <p:cNvPr id="19" name="methods-title">
            <a:extLst>
              <a:ext uri="{FF2B5EF4-FFF2-40B4-BE49-F238E27FC236}">
                <a16:creationId xmlns:a16="http://schemas.microsoft.com/office/drawing/2014/main" id="{86D3651A-2C65-44E3-92BE-50F222452C30}"/>
              </a:ext>
            </a:extLst>
          </p:cNvPr>
          <p:cNvSpPr>
            <a:spLocks noGrp="1"/>
          </p:cNvSpPr>
          <p:nvPr/>
        </p:nvSpPr>
        <p:spPr>
          <a:xfrm>
            <a:off x="1762125" y="13954125"/>
            <a:ext cx="92106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>
              <a:defRPr sz="315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lang="pt-BR" sz="31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MATERIAL E </a:t>
            </a:r>
            <a:r>
              <a:rPr sz="31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MÉTODOS</a:t>
            </a:r>
          </a:p>
        </p:txBody>
      </p:sp>
      <p:sp>
        <p:nvSpPr>
          <p:cNvPr id="21" name="methods-body">
            <a:extLst>
              <a:ext uri="{FF2B5EF4-FFF2-40B4-BE49-F238E27FC236}">
                <a16:creationId xmlns:a16="http://schemas.microsoft.com/office/drawing/2014/main" id="{E003D693-85E7-46BF-A0EE-89A407A10519}"/>
              </a:ext>
            </a:extLst>
          </p:cNvPr>
          <p:cNvSpPr>
            <a:spLocks noGrp="1"/>
          </p:cNvSpPr>
          <p:nvPr/>
        </p:nvSpPr>
        <p:spPr>
          <a:xfrm>
            <a:off x="1762125" y="14811375"/>
            <a:ext cx="9210675" cy="6572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2325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endParaRPr sz="2325" dirty="0">
              <a:solidFill>
                <a:srgbClr val="183C62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37" name="discussion-title">
            <a:extLst>
              <a:ext uri="{FF2B5EF4-FFF2-40B4-BE49-F238E27FC236}">
                <a16:creationId xmlns:a16="http://schemas.microsoft.com/office/drawing/2014/main" id="{408DBCD1-91FC-4FF6-81E1-E135261149B5}"/>
              </a:ext>
            </a:extLst>
          </p:cNvPr>
          <p:cNvSpPr>
            <a:spLocks noGrp="1"/>
          </p:cNvSpPr>
          <p:nvPr/>
        </p:nvSpPr>
        <p:spPr>
          <a:xfrm>
            <a:off x="21421725" y="6667500"/>
            <a:ext cx="92106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>
              <a:defRPr sz="315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lang="pt-BR" sz="31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RESULTADOS</a:t>
            </a:r>
          </a:p>
        </p:txBody>
      </p:sp>
      <p:sp>
        <p:nvSpPr>
          <p:cNvPr id="39" name="discussion-body">
            <a:extLst>
              <a:ext uri="{FF2B5EF4-FFF2-40B4-BE49-F238E27FC236}">
                <a16:creationId xmlns:a16="http://schemas.microsoft.com/office/drawing/2014/main" id="{03B368D9-10AA-4AA9-B7B1-F1044203CCCF}"/>
              </a:ext>
            </a:extLst>
          </p:cNvPr>
          <p:cNvSpPr>
            <a:spLocks noGrp="1"/>
          </p:cNvSpPr>
          <p:nvPr/>
        </p:nvSpPr>
        <p:spPr>
          <a:xfrm>
            <a:off x="21421725" y="7524750"/>
            <a:ext cx="9210675" cy="619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2325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325">
                <a:solidFill>
                  <a:srgbClr val="183C62"/>
                </a:solidFill>
                <a:latin typeface="Aptos"/>
                <a:ea typeface="Aptos"/>
                <a:cs typeface="Aptos"/>
              </a:rPr>
              <a:t>Interprete os principais achados, compare-os brevemente com a literatura e indique sua relevância clínica ou científica.</a:t>
            </a:r>
          </a:p>
          <a:p>
            <a:endParaRPr sz="2325">
              <a:solidFill>
                <a:srgbClr val="183C62"/>
              </a:solidFill>
              <a:latin typeface="Aptos"/>
              <a:ea typeface="Aptos"/>
              <a:cs typeface="Aptos"/>
            </a:endParaRPr>
          </a:p>
          <a:p>
            <a:pPr>
              <a:defRPr sz="2325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325">
                <a:solidFill>
                  <a:srgbClr val="183C62"/>
                </a:solidFill>
                <a:latin typeface="Aptos"/>
                <a:ea typeface="Aptos"/>
                <a:cs typeface="Aptos"/>
              </a:rPr>
              <a:t>Inclua as limitações mais importantes do estudo.</a:t>
            </a:r>
          </a:p>
        </p:txBody>
      </p:sp>
      <p:sp>
        <p:nvSpPr>
          <p:cNvPr id="40" name="conclusions-title">
            <a:extLst>
              <a:ext uri="{FF2B5EF4-FFF2-40B4-BE49-F238E27FC236}">
                <a16:creationId xmlns:a16="http://schemas.microsoft.com/office/drawing/2014/main" id="{82D8BE7F-9B13-45CA-A2F6-82E87BFEE5FC}"/>
              </a:ext>
            </a:extLst>
          </p:cNvPr>
          <p:cNvSpPr>
            <a:spLocks noGrp="1"/>
          </p:cNvSpPr>
          <p:nvPr/>
        </p:nvSpPr>
        <p:spPr>
          <a:xfrm>
            <a:off x="21421725" y="14001750"/>
            <a:ext cx="92106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>
              <a:defRPr sz="315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sz="31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CONCLUSÕES</a:t>
            </a:r>
          </a:p>
        </p:txBody>
      </p:sp>
      <p:sp>
        <p:nvSpPr>
          <p:cNvPr id="43" name="references-title">
            <a:extLst>
              <a:ext uri="{FF2B5EF4-FFF2-40B4-BE49-F238E27FC236}">
                <a16:creationId xmlns:a16="http://schemas.microsoft.com/office/drawing/2014/main" id="{C55BAD3A-E14C-497D-9DFA-9E4C2036A4BA}"/>
              </a:ext>
            </a:extLst>
          </p:cNvPr>
          <p:cNvSpPr>
            <a:spLocks noGrp="1"/>
          </p:cNvSpPr>
          <p:nvPr/>
        </p:nvSpPr>
        <p:spPr>
          <a:xfrm>
            <a:off x="21421725" y="20574000"/>
            <a:ext cx="92106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>
              <a:defRPr sz="315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sz="31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REFERÊNCIAS</a:t>
            </a:r>
          </a:p>
        </p:txBody>
      </p:sp>
      <p:sp>
        <p:nvSpPr>
          <p:cNvPr id="45" name="references-body">
            <a:extLst>
              <a:ext uri="{FF2B5EF4-FFF2-40B4-BE49-F238E27FC236}">
                <a16:creationId xmlns:a16="http://schemas.microsoft.com/office/drawing/2014/main" id="{61D3129D-70F6-46A6-BA23-3FEEDF415BD3}"/>
              </a:ext>
            </a:extLst>
          </p:cNvPr>
          <p:cNvSpPr>
            <a:spLocks noGrp="1"/>
          </p:cNvSpPr>
          <p:nvPr/>
        </p:nvSpPr>
        <p:spPr>
          <a:xfrm>
            <a:off x="21421725" y="21431250"/>
            <a:ext cx="9210675" cy="485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2025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1. Autor AA, et al.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Título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abreviado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.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Periódico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.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Ano;volume:páginas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.</a:t>
            </a:r>
          </a:p>
          <a:p>
            <a:pPr>
              <a:defRPr sz="2025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2. Autor BB, et al.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Título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abreviado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.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Periódico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.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Ano;volume:páginas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.</a:t>
            </a:r>
          </a:p>
          <a:p>
            <a:pPr>
              <a:defRPr sz="2025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3. Utilize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apenas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as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referências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 </a:t>
            </a:r>
            <a:r>
              <a:rPr sz="2025" dirty="0" err="1">
                <a:solidFill>
                  <a:srgbClr val="183C62"/>
                </a:solidFill>
                <a:latin typeface="Aptos"/>
                <a:ea typeface="Aptos"/>
                <a:cs typeface="Aptos"/>
              </a:rPr>
              <a:t>essenciais</a:t>
            </a:r>
            <a:r>
              <a:rPr sz="2025" dirty="0">
                <a:solidFill>
                  <a:srgbClr val="183C62"/>
                </a:solidFill>
                <a:latin typeface="Aptos"/>
                <a:ea typeface="Aptos"/>
                <a:cs typeface="Aptos"/>
              </a:rPr>
              <a:t>.</a:t>
            </a:r>
          </a:p>
        </p:txBody>
      </p:sp>
      <p:sp>
        <p:nvSpPr>
          <p:cNvPr id="49" name="contact-title">
            <a:extLst>
              <a:ext uri="{FF2B5EF4-FFF2-40B4-BE49-F238E27FC236}">
                <a16:creationId xmlns:a16="http://schemas.microsoft.com/office/drawing/2014/main" id="{A2FF141F-19D2-46E9-9404-6AEA9DA210B3}"/>
              </a:ext>
            </a:extLst>
          </p:cNvPr>
          <p:cNvSpPr>
            <a:spLocks noGrp="1"/>
          </p:cNvSpPr>
          <p:nvPr/>
        </p:nvSpPr>
        <p:spPr>
          <a:xfrm>
            <a:off x="21421725" y="30003750"/>
            <a:ext cx="92106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>
              <a:defRPr sz="315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sz="3150" b="1">
                <a:solidFill>
                  <a:srgbClr val="0A2A5E"/>
                </a:solidFill>
                <a:latin typeface="Aptos"/>
                <a:ea typeface="Aptos"/>
                <a:cs typeface="Aptos"/>
              </a:rPr>
              <a:t>CONTATO</a:t>
            </a:r>
            <a:endParaRPr sz="3150" b="1" dirty="0">
              <a:solidFill>
                <a:srgbClr val="0A2A5E"/>
              </a:solidFill>
              <a:latin typeface="Aptos"/>
              <a:ea typeface="Aptos"/>
              <a:cs typeface="Aptos"/>
            </a:endParaRPr>
          </a:p>
        </p:txBody>
      </p:sp>
      <p:sp>
        <p:nvSpPr>
          <p:cNvPr id="51" name="contact-body">
            <a:extLst>
              <a:ext uri="{FF2B5EF4-FFF2-40B4-BE49-F238E27FC236}">
                <a16:creationId xmlns:a16="http://schemas.microsoft.com/office/drawing/2014/main" id="{971C2648-2206-4610-B1CA-9D7F89F37C1C}"/>
              </a:ext>
            </a:extLst>
          </p:cNvPr>
          <p:cNvSpPr>
            <a:spLocks noGrp="1"/>
          </p:cNvSpPr>
          <p:nvPr/>
        </p:nvSpPr>
        <p:spPr>
          <a:xfrm>
            <a:off x="21421725" y="30861000"/>
            <a:ext cx="590550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2250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250">
                <a:solidFill>
                  <a:srgbClr val="183C62"/>
                </a:solidFill>
                <a:latin typeface="Aptos"/>
                <a:ea typeface="Aptos"/>
                <a:cs typeface="Aptos"/>
              </a:rPr>
              <a:t>nome@instituicao.br</a:t>
            </a:r>
          </a:p>
          <a:p>
            <a:pPr>
              <a:defRPr sz="2250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250">
                <a:solidFill>
                  <a:srgbClr val="183C62"/>
                </a:solidFill>
                <a:latin typeface="Aptos"/>
                <a:ea typeface="Aptos"/>
                <a:cs typeface="Aptos"/>
              </a:rPr>
              <a:t>@perfil_profissional</a:t>
            </a:r>
          </a:p>
          <a:p>
            <a:pPr>
              <a:defRPr sz="2250">
                <a:solidFill>
                  <a:srgbClr val="183C62"/>
                </a:solidFill>
                <a:latin typeface="Aptos"/>
                <a:ea typeface="Aptos"/>
                <a:cs typeface="Aptos"/>
              </a:defRPr>
            </a:pPr>
            <a:r>
              <a:rPr sz="2250">
                <a:solidFill>
                  <a:srgbClr val="183C62"/>
                </a:solidFill>
                <a:latin typeface="Aptos"/>
                <a:ea typeface="Aptos"/>
                <a:cs typeface="Aptos"/>
              </a:rPr>
              <a:t>Instituição / Institution</a:t>
            </a:r>
          </a:p>
        </p:txBody>
      </p:sp>
      <p:sp>
        <p:nvSpPr>
          <p:cNvPr id="52" name="qr-code-placeholder">
            <a:extLst>
              <a:ext uri="{FF2B5EF4-FFF2-40B4-BE49-F238E27FC236}">
                <a16:creationId xmlns:a16="http://schemas.microsoft.com/office/drawing/2014/main" id="{D7A624A2-8C60-4D8E-ABC1-343CB85662BB}"/>
              </a:ext>
            </a:extLst>
          </p:cNvPr>
          <p:cNvSpPr>
            <a:spLocks noGrp="1"/>
          </p:cNvSpPr>
          <p:nvPr/>
        </p:nvSpPr>
        <p:spPr>
          <a:xfrm>
            <a:off x="27946350" y="30718125"/>
            <a:ext cx="2381250" cy="238125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38100">
            <a:solidFill>
              <a:srgbClr val="6F4AA5"/>
            </a:solidFill>
            <a:prstDash val="solid"/>
          </a:ln>
        </p:spPr>
        <p:txBody>
          <a:bodyPr anchor="ctr">
            <a:normAutofit/>
          </a:bodyPr>
          <a:lstStyle/>
          <a:p>
            <a:pPr algn="ctr">
              <a:defRPr sz="2850" b="1">
                <a:solidFill>
                  <a:srgbClr val="6F4AA5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6F4AA5"/>
                </a:solidFill>
                <a:latin typeface="Aptos"/>
                <a:ea typeface="Aptos"/>
                <a:cs typeface="Aptos"/>
              </a:rPr>
              <a:t>QR</a:t>
            </a:r>
          </a:p>
          <a:p>
            <a:pPr algn="ctr">
              <a:defRPr sz="2850" b="1">
                <a:solidFill>
                  <a:srgbClr val="6F4AA5"/>
                </a:solidFill>
                <a:latin typeface="Aptos"/>
                <a:ea typeface="Aptos"/>
                <a:cs typeface="Aptos"/>
              </a:defRPr>
            </a:pPr>
            <a:r>
              <a:rPr sz="2850" b="1">
                <a:solidFill>
                  <a:srgbClr val="6F4AA5"/>
                </a:solidFill>
                <a:latin typeface="Aptos"/>
                <a:ea typeface="Aptos"/>
                <a:cs typeface="Aptos"/>
              </a:rPr>
              <a:t>CODE</a:t>
            </a:r>
          </a:p>
        </p:txBody>
      </p:sp>
      <p:sp>
        <p:nvSpPr>
          <p:cNvPr id="53" name="conflict-of-interest">
            <a:extLst>
              <a:ext uri="{FF2B5EF4-FFF2-40B4-BE49-F238E27FC236}">
                <a16:creationId xmlns:a16="http://schemas.microsoft.com/office/drawing/2014/main" id="{0FB0663A-80CB-475B-9A6D-FEC4949775A9}"/>
              </a:ext>
            </a:extLst>
          </p:cNvPr>
          <p:cNvSpPr>
            <a:spLocks noGrp="1"/>
          </p:cNvSpPr>
          <p:nvPr/>
        </p:nvSpPr>
        <p:spPr>
          <a:xfrm>
            <a:off x="21421725" y="33718500"/>
            <a:ext cx="9210675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>
            <a:normAutofit/>
          </a:bodyPr>
          <a:lstStyle/>
          <a:p>
            <a:pPr>
              <a:defRPr sz="1950">
                <a:solidFill>
                  <a:srgbClr val="5B748C"/>
                </a:solidFill>
                <a:latin typeface="Aptos"/>
                <a:ea typeface="Aptos"/>
                <a:cs typeface="Aptos"/>
              </a:defRPr>
            </a:pPr>
            <a:r>
              <a:rPr sz="1950">
                <a:solidFill>
                  <a:srgbClr val="5B748C"/>
                </a:solidFill>
                <a:latin typeface="Aptos"/>
                <a:ea typeface="Aptos"/>
                <a:cs typeface="Aptos"/>
              </a:rPr>
              <a:t>Conflitos de interesse / Conflicts of interest: _______________________________________________</a:t>
            </a:r>
          </a:p>
        </p:txBody>
      </p:sp>
      <p:pic>
        <p:nvPicPr>
          <p:cNvPr id="108" name="Imagem 107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0" y="40485375"/>
            <a:ext cx="20688300" cy="2714625"/>
          </a:xfrm>
          <a:prstGeom prst="rect">
            <a:avLst/>
          </a:prstGeom>
        </p:spPr>
      </p:pic>
      <p:sp>
        <p:nvSpPr>
          <p:cNvPr id="2" name="objective-body">
            <a:extLst>
              <a:ext uri="{FF2B5EF4-FFF2-40B4-BE49-F238E27FC236}">
                <a16:creationId xmlns:a16="http://schemas.microsoft.com/office/drawing/2014/main" id="{F0492AB2-64BB-6209-201C-3247327E26F7}"/>
              </a:ext>
            </a:extLst>
          </p:cNvPr>
          <p:cNvSpPr>
            <a:spLocks noGrp="1"/>
          </p:cNvSpPr>
          <p:nvPr/>
        </p:nvSpPr>
        <p:spPr>
          <a:xfrm>
            <a:off x="1762124" y="14987126"/>
            <a:ext cx="9210675" cy="2095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>
            <a:normAutofit/>
          </a:bodyPr>
          <a:lstStyle/>
          <a:p>
            <a:pPr>
              <a:defRPr sz="2550" b="1">
                <a:solidFill>
                  <a:srgbClr val="0A2A5E"/>
                </a:solidFill>
                <a:latin typeface="Aptos"/>
                <a:ea typeface="Aptos"/>
                <a:cs typeface="Aptos"/>
              </a:defRPr>
            </a:pP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Descreva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o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objetivo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principal do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estudo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em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uma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frase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direta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 e </a:t>
            </a:r>
            <a:r>
              <a:rPr sz="2550" b="1" dirty="0" err="1">
                <a:solidFill>
                  <a:srgbClr val="0A2A5E"/>
                </a:solidFill>
                <a:latin typeface="Aptos"/>
                <a:ea typeface="Aptos"/>
                <a:cs typeface="Aptos"/>
              </a:rPr>
              <a:t>mensurável</a:t>
            </a:r>
            <a:r>
              <a:rPr sz="2550" b="1" dirty="0">
                <a:solidFill>
                  <a:srgbClr val="0A2A5E"/>
                </a:solidFill>
                <a:latin typeface="Aptos"/>
                <a:ea typeface="Aptos"/>
                <a:cs typeface="Apto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124006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290</Words>
  <Application>Microsoft Office PowerPoint</Application>
  <DocSecurity>0</DocSecurity>
  <PresentationFormat>Personalizar</PresentationFormat>
  <Paragraphs>34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Aptos</vt:lpstr>
      <vt:lpstr>Calibri</vt:lpstr>
      <vt:lpstr>ChatGPT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Endocrinologia PUC</cp:lastModifiedBy>
  <cp:revision>6</cp:revision>
  <dcterms:created xsi:type="dcterms:W3CDTF">2026-08-20T11:39:44Z</dcterms:created>
  <dcterms:modified xsi:type="dcterms:W3CDTF">2026-08-24T15:25:01Z</dcterms:modified>
</cp:coreProperties>
</file>